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7" r:id="rId5"/>
    <p:sldId id="268" r:id="rId6"/>
    <p:sldId id="269" r:id="rId7"/>
    <p:sldId id="262" r:id="rId8"/>
    <p:sldId id="261" r:id="rId9"/>
    <p:sldId id="270" r:id="rId10"/>
    <p:sldId id="271" r:id="rId11"/>
    <p:sldId id="266" r:id="rId12"/>
    <p:sldId id="272" r:id="rId13"/>
    <p:sldId id="274" r:id="rId14"/>
    <p:sldId id="275" r:id="rId15"/>
    <p:sldId id="273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7503-4F92-4262-A402-84536D9F8077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0373-5229-4ED4-91EF-370247E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7503-4F92-4262-A402-84536D9F8077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0373-5229-4ED4-91EF-370247E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7503-4F92-4262-A402-84536D9F8077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0373-5229-4ED4-91EF-370247E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7503-4F92-4262-A402-84536D9F8077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0373-5229-4ED4-91EF-370247E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7503-4F92-4262-A402-84536D9F8077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0373-5229-4ED4-91EF-370247E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7503-4F92-4262-A402-84536D9F8077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0373-5229-4ED4-91EF-370247E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7503-4F92-4262-A402-84536D9F8077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0373-5229-4ED4-91EF-370247E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7503-4F92-4262-A402-84536D9F8077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0373-5229-4ED4-91EF-370247E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7503-4F92-4262-A402-84536D9F8077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0373-5229-4ED4-91EF-370247E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7503-4F92-4262-A402-84536D9F8077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E0373-5229-4ED4-91EF-370247EF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7503-4F92-4262-A402-84536D9F8077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DE0373-5229-4ED4-91EF-370247EF8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B97503-4F92-4262-A402-84536D9F8077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DE0373-5229-4ED4-91EF-370247EF82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Central Office Appraisal Branch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Presents: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Preparation of a Project Report</a:t>
            </a:r>
          </a:p>
          <a:p>
            <a:pPr algn="ctr">
              <a:buNone/>
            </a:pPr>
            <a:r>
              <a:rPr lang="en-US" b="1" dirty="0" smtClean="0"/>
              <a:t>Form TC 62-75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Instructors,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Ron Terry &amp; Ron Carrico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Project Report Preparation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763000" cy="48768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TC 62-75, page 2 cont. 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Refrain from stating any form of damages as fact since this determination shall be made by the appraiser responsible for writing the appraisal.</a:t>
            </a:r>
          </a:p>
          <a:p>
            <a:r>
              <a:rPr lang="en-US" dirty="0" smtClean="0"/>
              <a:t>However, details describing the depth of the take, approximate distances to improvements or any other noticeable affects will be helpful for the Appraiser’s consideration. 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Project Report Preparation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TC 62-75, page 2 cont. </a:t>
            </a:r>
          </a:p>
          <a:p>
            <a:pPr algn="ctr">
              <a:buNone/>
            </a:pPr>
            <a:endParaRPr lang="en-US" b="1" u="sng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Complexity </a:t>
            </a:r>
            <a:r>
              <a:rPr lang="en-US" dirty="0" smtClean="0"/>
              <a:t>Rating column list three options.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BV</a:t>
            </a:r>
            <a:r>
              <a:rPr lang="en-US" u="sng" dirty="0" smtClean="0"/>
              <a:t> (Before Value)</a:t>
            </a:r>
            <a:r>
              <a:rPr lang="en-US" dirty="0" smtClean="0"/>
              <a:t>: This rating is used when there is no after value, i.e. total acquisition.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BAV</a:t>
            </a:r>
            <a:r>
              <a:rPr lang="en-US" u="sng" dirty="0" smtClean="0"/>
              <a:t> (Before and After Value): </a:t>
            </a:r>
            <a:r>
              <a:rPr lang="en-US" dirty="0" smtClean="0"/>
              <a:t>This rating is used on a partial acquisition which presents a complex appraisal problem.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MINOR:</a:t>
            </a:r>
            <a:r>
              <a:rPr lang="en-US" u="sng" dirty="0" smtClean="0"/>
              <a:t> </a:t>
            </a:r>
            <a:r>
              <a:rPr lang="en-US" dirty="0" smtClean="0"/>
              <a:t>This rating maybe used for either a partial or a total acquisition. 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Project Report Preparation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4958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TC 62-75, page 2 cont. </a:t>
            </a:r>
          </a:p>
          <a:p>
            <a:pPr algn="ctr">
              <a:buNone/>
            </a:pPr>
            <a:endParaRPr lang="en-US" b="1" u="sng" dirty="0" smtClean="0"/>
          </a:p>
          <a:p>
            <a:r>
              <a:rPr lang="en-US" dirty="0" smtClean="0"/>
              <a:t>The column </a:t>
            </a:r>
            <a:r>
              <a:rPr lang="en-US" b="1" dirty="0" smtClean="0"/>
              <a:t>Recommended Format </a:t>
            </a:r>
            <a:r>
              <a:rPr lang="en-US" dirty="0" smtClean="0"/>
              <a:t>instructs the appraiser to complete the appraisal using the RWUMS form format or to complete it a Narrative report with sheet 16 and upload it into the RWUMS system for review. 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Project Report Preparation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054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Impacts that the writer should acknowledge</a:t>
            </a:r>
          </a:p>
          <a:p>
            <a:pPr algn="ctr">
              <a:buNone/>
            </a:pPr>
            <a:endParaRPr lang="en-US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Proximity damage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and Fills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septic system impacted?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Site Improvements impacted?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 project potentially change H&amp;B Use?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 improvement on remainder.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 or PE potential damage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Loss of parking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Project Report Preparation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b="1" dirty="0" smtClean="0"/>
              <a:t>Quiz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In your table groups, review the plans and strip map for parcel 21 and prepare to discuss any potential impacts that you recognize as noteworthy.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Project Report Preparation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69392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What impacts did you Note?</a:t>
            </a:r>
          </a:p>
          <a:p>
            <a:pPr algn="ctr">
              <a:buNone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Additional parking 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Septic lines taken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Proximity of proposed take to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Heath Dept. site evaluation for septic replacement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Possible uneconomic remnant if septic cannot be  replaced.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Project Report Preparation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4400" b="1" dirty="0" smtClean="0"/>
              <a:t>Questions or Comments?</a:t>
            </a:r>
            <a:endParaRPr lang="en-US" sz="4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76400"/>
            <a:ext cx="8686800" cy="48768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smtClean="0"/>
              <a:t>Thank You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Project Report Preparation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8768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What is a Project Report?</a:t>
            </a:r>
          </a:p>
          <a:p>
            <a:pPr algn="ctr">
              <a:buNone/>
            </a:pPr>
            <a:endParaRPr lang="en-US" b="1" u="sng" dirty="0" smtClean="0"/>
          </a:p>
          <a:p>
            <a:r>
              <a:rPr lang="en-US" dirty="0" smtClean="0"/>
              <a:t>Per ROW-903-1 of the Acquisition Manual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project report is a parcel-by-parcel study of a project. The report is used by Central Office staff to estimate time required for the project.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report also serves as a control measure of quality and cost of appraisals to be written and services to be provided on the project.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Project Report Preparation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What is the purpose of the project report?</a:t>
            </a:r>
          </a:p>
          <a:p>
            <a:pPr algn="ctr">
              <a:buNone/>
            </a:pPr>
            <a:endParaRPr lang="en-US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report is used by KYTC and fee consultants as a guide in preparing bid proposals for various right of way functions.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Along with the plans, cross-sections and a visual inspection, the project report gives the staff an overview description of the potential impacts on the parcels involved.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Project Report Preparation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Preparing the project report</a:t>
            </a:r>
          </a:p>
          <a:p>
            <a:pPr algn="ctr">
              <a:buNone/>
            </a:pPr>
            <a:endParaRPr lang="en-US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the final plans are delivered to the district, the ROW Supervisor will assign an experienced agent with a clear understanding of the market condition of the project area to construct the report.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assigned agent will study the plans and cross-sections and do a visual inspection to see that all of the pertinent information is consistent with the information on the plans.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Project Report Preparation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768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Preparing the project report cont.</a:t>
            </a:r>
          </a:p>
          <a:p>
            <a:pPr algn="ctr">
              <a:buNone/>
            </a:pPr>
            <a:endParaRPr lang="en-US" b="1" u="sng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During the visual inspection, the agent will note any changes to the parcels since the plans were created. 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Once the agent is confident that all reasonable impacts on the subject project were considered, an itemized list of impacts should be tallied and recorded on form </a:t>
            </a:r>
            <a:r>
              <a:rPr lang="en-US" b="1" dirty="0" smtClean="0"/>
              <a:t>TC 62-75, pages 1 &amp; 2</a:t>
            </a:r>
            <a:r>
              <a:rPr lang="en-US" dirty="0" smtClean="0"/>
              <a:t>. 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Project Report Preparation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763000" cy="45720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TC 62-75</a:t>
            </a:r>
          </a:p>
          <a:p>
            <a:pPr algn="ctr">
              <a:buNone/>
            </a:pPr>
            <a:endParaRPr lang="en-US" b="1" u="sng" dirty="0" smtClean="0"/>
          </a:p>
          <a:p>
            <a:r>
              <a:rPr lang="en-US" b="1" dirty="0" smtClean="0"/>
              <a:t>Page one </a:t>
            </a:r>
            <a:r>
              <a:rPr lang="en-US" dirty="0" smtClean="0"/>
              <a:t>consists of the project information in the header and is simply a summary of the total numbers of the requested information. i.e. number of partial/total takes, vacant/improved parcels, etc.</a:t>
            </a:r>
          </a:p>
          <a:p>
            <a:r>
              <a:rPr lang="en-US" b="1" dirty="0" smtClean="0"/>
              <a:t>Page two </a:t>
            </a:r>
            <a:r>
              <a:rPr lang="en-US" dirty="0" smtClean="0"/>
              <a:t>is designed to itemize the parcels that the agent recognized during their study of the project.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"/>
            <a:ext cx="5181600" cy="653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436" y="1676400"/>
            <a:ext cx="8622090" cy="358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Project Report Preparation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763000" cy="47244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TC 62-75, page two</a:t>
            </a:r>
          </a:p>
          <a:p>
            <a:pPr algn="ctr">
              <a:buNone/>
            </a:pPr>
            <a:endParaRPr lang="en-US" b="1" u="sng" dirty="0" smtClean="0"/>
          </a:p>
          <a:p>
            <a:r>
              <a:rPr lang="en-US" dirty="0" smtClean="0"/>
              <a:t>The first eight columns are self explanatory. However, special attention should be observed under the property type column because it may not be clear or potentially transitional. </a:t>
            </a:r>
          </a:p>
          <a:p>
            <a:r>
              <a:rPr lang="en-US" dirty="0" smtClean="0"/>
              <a:t>The </a:t>
            </a:r>
            <a:r>
              <a:rPr lang="en-US" b="1" u="sng" dirty="0" smtClean="0"/>
              <a:t>Remarks</a:t>
            </a:r>
            <a:r>
              <a:rPr lang="en-US" dirty="0" smtClean="0"/>
              <a:t> column is the body of the report and should contain sufficient information to give a thorough understanding of the appraisal problem.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F30E28F43D84881B1E447717B93F8" ma:contentTypeVersion="7" ma:contentTypeDescription="Create a new document." ma:contentTypeScope="" ma:versionID="b748e49c15c57adbcf31b8296ec0e051">
  <xsd:schema xmlns:xsd="http://www.w3.org/2001/XMLSchema" xmlns:xs="http://www.w3.org/2001/XMLSchema" xmlns:p="http://schemas.microsoft.com/office/2006/metadata/properties" xmlns:ns2="b47a5aad-adfb-4dac-9d3f-47090e67d565" targetNamespace="http://schemas.microsoft.com/office/2006/metadata/properties" ma:root="true" ma:fieldsID="10e404f992e9072f4276d4f787b18ba3" ns2:_="">
    <xsd:import namespace="b47a5aad-adfb-4dac-9d3f-47090e67d565"/>
    <xsd:element name="properties">
      <xsd:complexType>
        <xsd:sequence>
          <xsd:element name="documentManagement">
            <xsd:complexType>
              <xsd:all>
                <xsd:element ref="ns2:Speakers" minOccurs="0"/>
                <xsd:element ref="ns2:Day" minOccurs="0"/>
                <xsd:element ref="ns2:Year" minOccurs="0"/>
                <xsd:element ref="ns2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a5aad-adfb-4dac-9d3f-47090e67d565" elementFormDefault="qualified">
    <xsd:import namespace="http://schemas.microsoft.com/office/2006/documentManagement/types"/>
    <xsd:import namespace="http://schemas.microsoft.com/office/infopath/2007/PartnerControls"/>
    <xsd:element name="Speakers" ma:index="4" nillable="true" ma:displayName="Speakers" ma:internalName="Speakers" ma:readOnly="false">
      <xsd:simpleType>
        <xsd:restriction base="dms:Note">
          <xsd:maxLength value="255"/>
        </xsd:restriction>
      </xsd:simpleType>
    </xsd:element>
    <xsd:element name="Day" ma:index="5" nillable="true" ma:displayName="Day" ma:internalName="Day" ma:readOnly="false">
      <xsd:simpleType>
        <xsd:restriction base="dms:Text">
          <xsd:maxLength value="255"/>
        </xsd:restriction>
      </xsd:simpleType>
    </xsd:element>
    <xsd:element name="Year" ma:index="6" nillable="true" ma:displayName="Year" ma:internalName="Year" ma:readOnly="false">
      <xsd:simpleType>
        <xsd:restriction base="dms:Text">
          <xsd:maxLength value="255"/>
        </xsd:restriction>
      </xsd:simpleType>
    </xsd:element>
    <xsd:element name="Section" ma:index="7" nillable="true" ma:displayName="Section" ma:internalName="Sect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eakers xmlns="b47a5aad-adfb-4dac-9d3f-47090e67d565">Ron Terry, Ron Carrico</Speakers>
    <Year xmlns="b47a5aad-adfb-4dac-9d3f-47090e67d565">2015</Year>
    <Section xmlns="b47a5aad-adfb-4dac-9d3f-47090e67d565">Appraisal</Section>
    <Day xmlns="b47a5aad-adfb-4dac-9d3f-47090e67d565">Wednesday</Day>
  </documentManagement>
</p:properties>
</file>

<file path=customXml/itemProps1.xml><?xml version="1.0" encoding="utf-8"?>
<ds:datastoreItem xmlns:ds="http://schemas.openxmlformats.org/officeDocument/2006/customXml" ds:itemID="{FC47F73B-8FBF-4F62-B66A-D2FB4C2B6051}"/>
</file>

<file path=customXml/itemProps2.xml><?xml version="1.0" encoding="utf-8"?>
<ds:datastoreItem xmlns:ds="http://schemas.openxmlformats.org/officeDocument/2006/customXml" ds:itemID="{D4CEDCF6-D6E9-40F7-A8B7-C019BFC5D89A}"/>
</file>

<file path=customXml/itemProps3.xml><?xml version="1.0" encoding="utf-8"?>
<ds:datastoreItem xmlns:ds="http://schemas.openxmlformats.org/officeDocument/2006/customXml" ds:itemID="{912B4167-70F3-4A11-9F04-B25C94478109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598</TotalTime>
  <Words>718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Central Office Appraisal Branch</vt:lpstr>
      <vt:lpstr>Project Report Preparation</vt:lpstr>
      <vt:lpstr>Project Report Preparation</vt:lpstr>
      <vt:lpstr>Project Report Preparation</vt:lpstr>
      <vt:lpstr>Project Report Preparation</vt:lpstr>
      <vt:lpstr>Project Report Preparation</vt:lpstr>
      <vt:lpstr>Slide 7</vt:lpstr>
      <vt:lpstr>Slide 8</vt:lpstr>
      <vt:lpstr>Project Report Preparation</vt:lpstr>
      <vt:lpstr>Project Report Preparation</vt:lpstr>
      <vt:lpstr>Project Report Preparation</vt:lpstr>
      <vt:lpstr>Project Report Preparation</vt:lpstr>
      <vt:lpstr>Project Report Preparation</vt:lpstr>
      <vt:lpstr>Project Report Preparation</vt:lpstr>
      <vt:lpstr>Project Report Preparation</vt:lpstr>
      <vt:lpstr>Project Report Preparation</vt:lpstr>
      <vt:lpstr>Slide 17</vt:lpstr>
    </vt:vector>
  </TitlesOfParts>
  <Company>Commonwealth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%Username%</dc:creator>
  <cp:lastModifiedBy>KYTC</cp:lastModifiedBy>
  <cp:revision>69</cp:revision>
  <dcterms:created xsi:type="dcterms:W3CDTF">2015-08-25T15:00:58Z</dcterms:created>
  <dcterms:modified xsi:type="dcterms:W3CDTF">2015-09-02T15:36:48Z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0x0101009E0F30E28F43D84881B1E447717B93F8</vt:lpwstr>
  </property>
</Properties>
</file>